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0275213" cy="21383625"/>
  <p:notesSz cx="6858000" cy="9144000"/>
  <p:defaultTextStyle>
    <a:defPPr>
      <a:defRPr lang="en-US"/>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5" userDrawn="1">
          <p15:clr>
            <a:srgbClr val="A4A3A4"/>
          </p15:clr>
        </p15:guide>
        <p15:guide id="2" pos="953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smaa.alduhaim@hotmail.co.uk" initials="a" lastIdx="1" clrIdx="0">
    <p:extLst>
      <p:ext uri="{19B8F6BF-5375-455C-9EA6-DF929625EA0E}">
        <p15:presenceInfo xmlns:p15="http://schemas.microsoft.com/office/powerpoint/2012/main" userId="asmaa.alduhaim@hotmail.co.u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111BF"/>
    <a:srgbClr val="0045D0"/>
    <a:srgbClr val="94BC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36" d="100"/>
          <a:sy n="36" d="100"/>
        </p:scale>
        <p:origin x="1452" y="162"/>
      </p:cViewPr>
      <p:guideLst>
        <p:guide orient="horz" pos="6735"/>
        <p:guide pos="95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a Abdulla Bushalaibi" userId="64b26062-5e74-4285-b1b8-80af7fd35a12" providerId="ADAL" clId="{4940BDF1-E561-461D-824C-1A0889841439}"/>
    <pc:docChg chg="modSld">
      <pc:chgData name="Dana Abdulla Bushalaibi" userId="64b26062-5e74-4285-b1b8-80af7fd35a12" providerId="ADAL" clId="{4940BDF1-E561-461D-824C-1A0889841439}" dt="2026-04-22T11:05:46.888" v="0" actId="1076"/>
      <pc:docMkLst>
        <pc:docMk/>
      </pc:docMkLst>
      <pc:sldChg chg="modSp mod">
        <pc:chgData name="Dana Abdulla Bushalaibi" userId="64b26062-5e74-4285-b1b8-80af7fd35a12" providerId="ADAL" clId="{4940BDF1-E561-461D-824C-1A0889841439}" dt="2026-04-22T11:05:46.888" v="0" actId="1076"/>
        <pc:sldMkLst>
          <pc:docMk/>
          <pc:sldMk cId="1563171917" sldId="256"/>
        </pc:sldMkLst>
        <pc:spChg chg="mod">
          <ac:chgData name="Dana Abdulla Bushalaibi" userId="64b26062-5e74-4285-b1b8-80af7fd35a12" providerId="ADAL" clId="{4940BDF1-E561-461D-824C-1A0889841439}" dt="2026-04-22T11:05:46.888" v="0" actId="1076"/>
          <ac:spMkLst>
            <pc:docMk/>
            <pc:sldMk cId="1563171917" sldId="256"/>
            <ac:spMk id="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3499590"/>
            <a:ext cx="25733931" cy="7444669"/>
          </a:xfrm>
        </p:spPr>
        <p:txBody>
          <a:bodyPr anchor="b"/>
          <a:lstStyle>
            <a:lvl1pPr algn="ctr">
              <a:defRPr sz="18709"/>
            </a:lvl1pPr>
          </a:lstStyle>
          <a:p>
            <a:r>
              <a:rPr lang="en-US"/>
              <a:t>Click to edit Master title style</a:t>
            </a:r>
            <a:endParaRPr lang="en-US" dirty="0"/>
          </a:p>
        </p:txBody>
      </p:sp>
      <p:sp>
        <p:nvSpPr>
          <p:cNvPr id="3" name="Subtitle 2"/>
          <p:cNvSpPr>
            <a:spLocks noGrp="1"/>
          </p:cNvSpPr>
          <p:nvPr>
            <p:ph type="subTitle" idx="1"/>
          </p:nvPr>
        </p:nvSpPr>
        <p:spPr>
          <a:xfrm>
            <a:off x="3784402" y="11231355"/>
            <a:ext cx="22706410" cy="5162758"/>
          </a:xfrm>
        </p:spPr>
        <p:txBody>
          <a:bodyPr/>
          <a:lstStyle>
            <a:lvl1pPr marL="0" indent="0" algn="ctr">
              <a:buNone/>
              <a:defRPr sz="7483"/>
            </a:lvl1pPr>
            <a:lvl2pPr marL="1425595" indent="0" algn="ctr">
              <a:buNone/>
              <a:defRPr sz="6236"/>
            </a:lvl2pPr>
            <a:lvl3pPr marL="2851191" indent="0" algn="ctr">
              <a:buNone/>
              <a:defRPr sz="5613"/>
            </a:lvl3pPr>
            <a:lvl4pPr marL="4276786" indent="0" algn="ctr">
              <a:buNone/>
              <a:defRPr sz="4989"/>
            </a:lvl4pPr>
            <a:lvl5pPr marL="5702381" indent="0" algn="ctr">
              <a:buNone/>
              <a:defRPr sz="4989"/>
            </a:lvl5pPr>
            <a:lvl6pPr marL="7127977" indent="0" algn="ctr">
              <a:buNone/>
              <a:defRPr sz="4989"/>
            </a:lvl6pPr>
            <a:lvl7pPr marL="8553572" indent="0" algn="ctr">
              <a:buNone/>
              <a:defRPr sz="4989"/>
            </a:lvl7pPr>
            <a:lvl8pPr marL="9979167" indent="0" algn="ctr">
              <a:buNone/>
              <a:defRPr sz="4989"/>
            </a:lvl8pPr>
            <a:lvl9pPr marL="11404763" indent="0" algn="ctr">
              <a:buNone/>
              <a:defRPr sz="498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9D97AA2-2C3B-4C41-9826-CFAE5586282E}"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3285923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D97AA2-2C3B-4C41-9826-CFAE5586282E}"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2324159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1138480"/>
            <a:ext cx="6528093" cy="1812163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1138480"/>
            <a:ext cx="19205838" cy="181216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D97AA2-2C3B-4C41-9826-CFAE5586282E}"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198529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D97AA2-2C3B-4C41-9826-CFAE5586282E}"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2172814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5331063"/>
            <a:ext cx="26112371" cy="8894992"/>
          </a:xfrm>
        </p:spPr>
        <p:txBody>
          <a:bodyPr anchor="b"/>
          <a:lstStyle>
            <a:lvl1pPr>
              <a:defRPr sz="18709"/>
            </a:lvl1pPr>
          </a:lstStyle>
          <a:p>
            <a:r>
              <a:rPr lang="en-US"/>
              <a:t>Click to edit Master title style</a:t>
            </a:r>
            <a:endParaRPr lang="en-US" dirty="0"/>
          </a:p>
        </p:txBody>
      </p:sp>
      <p:sp>
        <p:nvSpPr>
          <p:cNvPr id="3" name="Text Placeholder 2"/>
          <p:cNvSpPr>
            <a:spLocks noGrp="1"/>
          </p:cNvSpPr>
          <p:nvPr>
            <p:ph type="body" idx="1"/>
          </p:nvPr>
        </p:nvSpPr>
        <p:spPr>
          <a:xfrm>
            <a:off x="2065654" y="14310205"/>
            <a:ext cx="26112371" cy="4677666"/>
          </a:xfrm>
        </p:spPr>
        <p:txBody>
          <a:bodyPr/>
          <a:lstStyle>
            <a:lvl1pPr marL="0" indent="0">
              <a:buNone/>
              <a:defRPr sz="7483">
                <a:solidFill>
                  <a:schemeClr val="tx1"/>
                </a:solidFill>
              </a:defRPr>
            </a:lvl1pPr>
            <a:lvl2pPr marL="1425595" indent="0">
              <a:buNone/>
              <a:defRPr sz="6236">
                <a:solidFill>
                  <a:schemeClr val="tx1">
                    <a:tint val="75000"/>
                  </a:schemeClr>
                </a:solidFill>
              </a:defRPr>
            </a:lvl2pPr>
            <a:lvl3pPr marL="2851191" indent="0">
              <a:buNone/>
              <a:defRPr sz="5613">
                <a:solidFill>
                  <a:schemeClr val="tx1">
                    <a:tint val="75000"/>
                  </a:schemeClr>
                </a:solidFill>
              </a:defRPr>
            </a:lvl3pPr>
            <a:lvl4pPr marL="4276786" indent="0">
              <a:buNone/>
              <a:defRPr sz="4989">
                <a:solidFill>
                  <a:schemeClr val="tx1">
                    <a:tint val="75000"/>
                  </a:schemeClr>
                </a:solidFill>
              </a:defRPr>
            </a:lvl4pPr>
            <a:lvl5pPr marL="5702381" indent="0">
              <a:buNone/>
              <a:defRPr sz="4989">
                <a:solidFill>
                  <a:schemeClr val="tx1">
                    <a:tint val="75000"/>
                  </a:schemeClr>
                </a:solidFill>
              </a:defRPr>
            </a:lvl5pPr>
            <a:lvl6pPr marL="7127977" indent="0">
              <a:buNone/>
              <a:defRPr sz="4989">
                <a:solidFill>
                  <a:schemeClr val="tx1">
                    <a:tint val="75000"/>
                  </a:schemeClr>
                </a:solidFill>
              </a:defRPr>
            </a:lvl6pPr>
            <a:lvl7pPr marL="8553572" indent="0">
              <a:buNone/>
              <a:defRPr sz="4989">
                <a:solidFill>
                  <a:schemeClr val="tx1">
                    <a:tint val="75000"/>
                  </a:schemeClr>
                </a:solidFill>
              </a:defRPr>
            </a:lvl7pPr>
            <a:lvl8pPr marL="9979167" indent="0">
              <a:buNone/>
              <a:defRPr sz="4989">
                <a:solidFill>
                  <a:schemeClr val="tx1">
                    <a:tint val="75000"/>
                  </a:schemeClr>
                </a:solidFill>
              </a:defRPr>
            </a:lvl8pPr>
            <a:lvl9pPr marL="11404763" indent="0">
              <a:buNone/>
              <a:defRPr sz="498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D97AA2-2C3B-4C41-9826-CFAE5586282E}" type="datetimeFigureOut">
              <a:rPr lang="en-GB" smtClean="0"/>
              <a:t>22/04/2026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460032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5692400"/>
            <a:ext cx="12866966" cy="13567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D97AA2-2C3B-4C41-9826-CFAE5586282E}" type="datetimeFigureOut">
              <a:rPr lang="en-GB" smtClean="0"/>
              <a:t>22/04/2026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368713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138485"/>
            <a:ext cx="26112371" cy="4133179"/>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5241960"/>
            <a:ext cx="12807832"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4" name="Content Placeholder 3"/>
          <p:cNvSpPr>
            <a:spLocks noGrp="1"/>
          </p:cNvSpPr>
          <p:nvPr>
            <p:ph sz="half" idx="2"/>
          </p:nvPr>
        </p:nvSpPr>
        <p:spPr>
          <a:xfrm>
            <a:off x="2085368" y="7810963"/>
            <a:ext cx="12807832"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5241960"/>
            <a:ext cx="12870909"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en-US"/>
              <a:t>Click to edit Master text styles</a:t>
            </a:r>
          </a:p>
        </p:txBody>
      </p:sp>
      <p:sp>
        <p:nvSpPr>
          <p:cNvPr id="6" name="Content Placeholder 5"/>
          <p:cNvSpPr>
            <a:spLocks noGrp="1"/>
          </p:cNvSpPr>
          <p:nvPr>
            <p:ph sz="quarter" idx="4"/>
          </p:nvPr>
        </p:nvSpPr>
        <p:spPr>
          <a:xfrm>
            <a:off x="15326828" y="7810963"/>
            <a:ext cx="12870909" cy="11488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D97AA2-2C3B-4C41-9826-CFAE5586282E}" type="datetimeFigureOut">
              <a:rPr lang="en-GB" smtClean="0"/>
              <a:t>22/04/2026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3867241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D97AA2-2C3B-4C41-9826-CFAE5586282E}" type="datetimeFigureOut">
              <a:rPr lang="en-GB" smtClean="0"/>
              <a:t>22/04/2026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39657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D97AA2-2C3B-4C41-9826-CFAE5586282E}" type="datetimeFigureOut">
              <a:rPr lang="en-GB" smtClean="0"/>
              <a:t>22/04/2026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1387210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Content Placeholder 2"/>
          <p:cNvSpPr>
            <a:spLocks noGrp="1"/>
          </p:cNvSpPr>
          <p:nvPr>
            <p:ph idx="1"/>
          </p:nvPr>
        </p:nvSpPr>
        <p:spPr>
          <a:xfrm>
            <a:off x="12870909" y="3078850"/>
            <a:ext cx="15326827" cy="15196234"/>
          </a:xfrm>
        </p:spPr>
        <p:txBody>
          <a:bodyPr/>
          <a:lstStyle>
            <a:lvl1pPr>
              <a:defRPr sz="9978"/>
            </a:lvl1pPr>
            <a:lvl2pPr>
              <a:defRPr sz="8731"/>
            </a:lvl2pPr>
            <a:lvl3pPr>
              <a:defRPr sz="7483"/>
            </a:lvl3pPr>
            <a:lvl4pPr>
              <a:defRPr sz="6236"/>
            </a:lvl4pPr>
            <a:lvl5pPr>
              <a:defRPr sz="6236"/>
            </a:lvl5pPr>
            <a:lvl6pPr>
              <a:defRPr sz="6236"/>
            </a:lvl6pPr>
            <a:lvl7pPr>
              <a:defRPr sz="6236"/>
            </a:lvl7pPr>
            <a:lvl8pPr>
              <a:defRPr sz="6236"/>
            </a:lvl8pPr>
            <a:lvl9pPr>
              <a:defRPr sz="62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Click to edit Master text styles</a:t>
            </a:r>
          </a:p>
        </p:txBody>
      </p:sp>
      <p:sp>
        <p:nvSpPr>
          <p:cNvPr id="5" name="Date Placeholder 4"/>
          <p:cNvSpPr>
            <a:spLocks noGrp="1"/>
          </p:cNvSpPr>
          <p:nvPr>
            <p:ph type="dt" sz="half" idx="10"/>
          </p:nvPr>
        </p:nvSpPr>
        <p:spPr/>
        <p:txBody>
          <a:bodyPr/>
          <a:lstStyle/>
          <a:p>
            <a:fld id="{B9D97AA2-2C3B-4C41-9826-CFAE5586282E}" type="datetimeFigureOut">
              <a:rPr lang="en-GB" smtClean="0"/>
              <a:t>22/04/2026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299833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3078850"/>
            <a:ext cx="15326827" cy="15196234"/>
          </a:xfrm>
        </p:spPr>
        <p:txBody>
          <a:bodyPr anchor="t"/>
          <a:lstStyle>
            <a:lvl1pPr marL="0" indent="0">
              <a:buNone/>
              <a:defRPr sz="9978"/>
            </a:lvl1pPr>
            <a:lvl2pPr marL="1425595" indent="0">
              <a:buNone/>
              <a:defRPr sz="8731"/>
            </a:lvl2pPr>
            <a:lvl3pPr marL="2851191" indent="0">
              <a:buNone/>
              <a:defRPr sz="7483"/>
            </a:lvl3pPr>
            <a:lvl4pPr marL="4276786" indent="0">
              <a:buNone/>
              <a:defRPr sz="6236"/>
            </a:lvl4pPr>
            <a:lvl5pPr marL="5702381" indent="0">
              <a:buNone/>
              <a:defRPr sz="6236"/>
            </a:lvl5pPr>
            <a:lvl6pPr marL="7127977" indent="0">
              <a:buNone/>
              <a:defRPr sz="6236"/>
            </a:lvl6pPr>
            <a:lvl7pPr marL="8553572" indent="0">
              <a:buNone/>
              <a:defRPr sz="6236"/>
            </a:lvl7pPr>
            <a:lvl8pPr marL="9979167" indent="0">
              <a:buNone/>
              <a:defRPr sz="6236"/>
            </a:lvl8pPr>
            <a:lvl9pPr marL="11404763" indent="0">
              <a:buNone/>
              <a:defRPr sz="6236"/>
            </a:lvl9pPr>
          </a:lstStyle>
          <a:p>
            <a:r>
              <a:rPr lang="en-US"/>
              <a:t>Click icon to add picture</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en-US"/>
              <a:t>Click to edit Master text styles</a:t>
            </a:r>
          </a:p>
        </p:txBody>
      </p:sp>
      <p:sp>
        <p:nvSpPr>
          <p:cNvPr id="5" name="Date Placeholder 4"/>
          <p:cNvSpPr>
            <a:spLocks noGrp="1"/>
          </p:cNvSpPr>
          <p:nvPr>
            <p:ph type="dt" sz="half" idx="10"/>
          </p:nvPr>
        </p:nvSpPr>
        <p:spPr/>
        <p:txBody>
          <a:bodyPr/>
          <a:lstStyle/>
          <a:p>
            <a:fld id="{B9D97AA2-2C3B-4C41-9826-CFAE5586282E}" type="datetimeFigureOut">
              <a:rPr lang="en-GB" smtClean="0"/>
              <a:t>22/04/2026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133812-D7E1-49D2-9F37-78DD52F3DDD7}" type="slidenum">
              <a:rPr lang="en-GB" smtClean="0"/>
              <a:t>‹#›</a:t>
            </a:fld>
            <a:endParaRPr lang="en-GB"/>
          </a:p>
        </p:txBody>
      </p:sp>
    </p:spTree>
    <p:extLst>
      <p:ext uri="{BB962C8B-B14F-4D97-AF65-F5344CB8AC3E}">
        <p14:creationId xmlns:p14="http://schemas.microsoft.com/office/powerpoint/2010/main" val="478091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1138485"/>
            <a:ext cx="26112371" cy="413317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5692400"/>
            <a:ext cx="26112371" cy="13567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19819457"/>
            <a:ext cx="6811923" cy="1138480"/>
          </a:xfrm>
          <a:prstGeom prst="rect">
            <a:avLst/>
          </a:prstGeom>
        </p:spPr>
        <p:txBody>
          <a:bodyPr vert="horz" lIns="91440" tIns="45720" rIns="91440" bIns="45720" rtlCol="0" anchor="ctr"/>
          <a:lstStyle>
            <a:lvl1pPr algn="l">
              <a:defRPr sz="3742">
                <a:solidFill>
                  <a:schemeClr val="tx1">
                    <a:tint val="75000"/>
                  </a:schemeClr>
                </a:solidFill>
              </a:defRPr>
            </a:lvl1pPr>
          </a:lstStyle>
          <a:p>
            <a:fld id="{B9D97AA2-2C3B-4C41-9826-CFAE5586282E}" type="datetimeFigureOut">
              <a:rPr lang="en-GB" smtClean="0"/>
              <a:t>22/04/2026</a:t>
            </a:fld>
            <a:endParaRPr lang="en-GB"/>
          </a:p>
        </p:txBody>
      </p:sp>
      <p:sp>
        <p:nvSpPr>
          <p:cNvPr id="5" name="Footer Placeholder 4"/>
          <p:cNvSpPr>
            <a:spLocks noGrp="1"/>
          </p:cNvSpPr>
          <p:nvPr>
            <p:ph type="ftr" sz="quarter" idx="3"/>
          </p:nvPr>
        </p:nvSpPr>
        <p:spPr>
          <a:xfrm>
            <a:off x="10028665" y="19819457"/>
            <a:ext cx="10217884" cy="1138480"/>
          </a:xfrm>
          <a:prstGeom prst="rect">
            <a:avLst/>
          </a:prstGeom>
        </p:spPr>
        <p:txBody>
          <a:bodyPr vert="horz" lIns="91440" tIns="45720" rIns="91440" bIns="45720" rtlCol="0" anchor="ctr"/>
          <a:lstStyle>
            <a:lvl1pPr algn="ctr">
              <a:defRPr sz="374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381869" y="19819457"/>
            <a:ext cx="6811923" cy="1138480"/>
          </a:xfrm>
          <a:prstGeom prst="rect">
            <a:avLst/>
          </a:prstGeom>
        </p:spPr>
        <p:txBody>
          <a:bodyPr vert="horz" lIns="91440" tIns="45720" rIns="91440" bIns="45720" rtlCol="0" anchor="ctr"/>
          <a:lstStyle>
            <a:lvl1pPr algn="r">
              <a:defRPr sz="3742">
                <a:solidFill>
                  <a:schemeClr val="tx1">
                    <a:tint val="75000"/>
                  </a:schemeClr>
                </a:solidFill>
              </a:defRPr>
            </a:lvl1pPr>
          </a:lstStyle>
          <a:p>
            <a:fld id="{C6133812-D7E1-49D2-9F37-78DD52F3DDD7}" type="slidenum">
              <a:rPr lang="en-GB" smtClean="0"/>
              <a:t>‹#›</a:t>
            </a:fld>
            <a:endParaRPr lang="en-GB"/>
          </a:p>
        </p:txBody>
      </p:sp>
    </p:spTree>
    <p:extLst>
      <p:ext uri="{BB962C8B-B14F-4D97-AF65-F5344CB8AC3E}">
        <p14:creationId xmlns:p14="http://schemas.microsoft.com/office/powerpoint/2010/main" val="12834696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2" name="Picture 1" descr="A close-up of a pattern&#10;&#10;Description automatically generated">
            <a:extLst>
              <a:ext uri="{FF2B5EF4-FFF2-40B4-BE49-F238E27FC236}">
                <a16:creationId xmlns:a16="http://schemas.microsoft.com/office/drawing/2014/main" id="{1DBE39B9-95D9-9856-2D88-10816936810A}"/>
              </a:ext>
            </a:extLst>
          </p:cNvPr>
          <p:cNvPicPr>
            <a:picLocks noChangeAspect="1"/>
          </p:cNvPicPr>
          <p:nvPr/>
        </p:nvPicPr>
        <p:blipFill>
          <a:blip r:embed="rId2">
            <a:alphaModFix amt="71000"/>
            <a:extLst>
              <a:ext uri="{28A0092B-C50C-407E-A947-70E740481C1C}">
                <a14:useLocalDpi xmlns:a14="http://schemas.microsoft.com/office/drawing/2010/main" val="0"/>
              </a:ext>
            </a:extLst>
          </a:blip>
          <a:stretch>
            <a:fillRect/>
          </a:stretch>
        </p:blipFill>
        <p:spPr>
          <a:xfrm>
            <a:off x="-91891" y="0"/>
            <a:ext cx="3554258" cy="9572400"/>
          </a:xfrm>
          <a:prstGeom prst="rect">
            <a:avLst/>
          </a:prstGeom>
          <a:effectLst>
            <a:softEdge rad="76200"/>
          </a:effectLst>
        </p:spPr>
      </p:pic>
      <p:sp>
        <p:nvSpPr>
          <p:cNvPr id="16" name="Rectangle 15"/>
          <p:cNvSpPr/>
          <p:nvPr/>
        </p:nvSpPr>
        <p:spPr>
          <a:xfrm>
            <a:off x="19836773" y="7507478"/>
            <a:ext cx="1120188" cy="92667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262CF561-40B1-450B-91C7-47932351CF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6825" y="529283"/>
            <a:ext cx="6427694" cy="3005987"/>
          </a:xfrm>
          <a:prstGeom prst="rect">
            <a:avLst/>
          </a:prstGeom>
          <a:ln>
            <a:noFill/>
          </a:ln>
          <a:effectLst>
            <a:softEdge rad="112500"/>
          </a:effectLst>
        </p:spPr>
      </p:pic>
      <p:sp>
        <p:nvSpPr>
          <p:cNvPr id="6" name="TextBox 5">
            <a:extLst>
              <a:ext uri="{FF2B5EF4-FFF2-40B4-BE49-F238E27FC236}">
                <a16:creationId xmlns:a16="http://schemas.microsoft.com/office/drawing/2014/main" id="{5C5D34C0-E4DF-EFCB-2DB8-517BBD74F204}"/>
              </a:ext>
            </a:extLst>
          </p:cNvPr>
          <p:cNvSpPr txBox="1"/>
          <p:nvPr/>
        </p:nvSpPr>
        <p:spPr>
          <a:xfrm>
            <a:off x="3806947" y="4664355"/>
            <a:ext cx="12489873" cy="5539978"/>
          </a:xfrm>
          <a:prstGeom prst="rect">
            <a:avLst/>
          </a:prstGeom>
          <a:noFill/>
        </p:spPr>
        <p:txBody>
          <a:bodyPr wrap="square" rtlCol="0">
            <a:spAutoFit/>
          </a:bodyPr>
          <a:lstStyle/>
          <a:p>
            <a:r>
              <a:rPr lang="en-US" sz="3600" b="1" u="sng" kern="0" dirty="0">
                <a:solidFill>
                  <a:srgbClr val="0000FF"/>
                </a:solidFill>
                <a:effectLst/>
                <a:latin typeface="Times New Roman" panose="02020603050405020304" pitchFamily="18" charset="0"/>
                <a:ea typeface="Calibri" panose="020F0502020204030204" pitchFamily="34" charset="0"/>
              </a:rPr>
              <a:t>Transl</a:t>
            </a:r>
            <a:r>
              <a:rPr lang="en-US" sz="3600" b="1" u="sng" kern="0" dirty="0">
                <a:solidFill>
                  <a:srgbClr val="0000FF"/>
                </a:solidFill>
                <a:latin typeface="Times New Roman" panose="02020603050405020304" pitchFamily="18" charset="0"/>
                <a:ea typeface="Calibri" panose="020F0502020204030204" pitchFamily="34" charset="0"/>
              </a:rPr>
              <a:t>ation:</a:t>
            </a:r>
          </a:p>
          <a:p>
            <a:endParaRPr lang="en-US" sz="2800" b="1" u="sng" kern="0" dirty="0">
              <a:solidFill>
                <a:srgbClr val="0000FF"/>
              </a:solidFill>
              <a:effectLst/>
              <a:latin typeface="Times New Roman" panose="02020603050405020304" pitchFamily="18" charset="0"/>
              <a:ea typeface="Calibri" panose="020F0502020204030204" pitchFamily="34" charset="0"/>
            </a:endParaRPr>
          </a:p>
          <a:p>
            <a:pPr algn="ctr"/>
            <a:r>
              <a:rPr lang="en-US" sz="2900" b="1" kern="0" dirty="0">
                <a:effectLst/>
                <a:latin typeface="Times New Roman" panose="02020603050405020304" pitchFamily="18" charset="0"/>
                <a:ea typeface="Calibri" panose="020F0502020204030204" pitchFamily="34" charset="0"/>
              </a:rPr>
              <a:t>Since the October of 2023, the Israeli Occupation Forces is still continuing its genocide against the Palestinians through a war which targets every element of life in the Gaza strip. It led to a martyrdom of about 34 thousand Palestinians, 60% of which are women and children, injuring approximately 76 thousand and losing more than 7 thousand people that are still under the rubble of their homes in which were destroyed over them. As well as the mass graves that the Occupation Forces left behind in the hospitals they demolished like: Al-Shifa Hospital in Gaza and Nasser Hospital in Khan-Younis and left approximately 1 million and a half of displaced people helpless and without shelter facing harsh and inhumane conditions. </a:t>
            </a:r>
            <a:endParaRPr lang="ar-SA" sz="2900" b="1" kern="0" dirty="0">
              <a:effectLst/>
              <a:latin typeface="Times New Roman" panose="02020603050405020304" pitchFamily="18" charset="0"/>
              <a:ea typeface="Calibri" panose="020F0502020204030204" pitchFamily="34" charset="0"/>
            </a:endParaRPr>
          </a:p>
        </p:txBody>
      </p:sp>
      <p:sp>
        <p:nvSpPr>
          <p:cNvPr id="7" name="TextBox 6">
            <a:extLst>
              <a:ext uri="{FF2B5EF4-FFF2-40B4-BE49-F238E27FC236}">
                <a16:creationId xmlns:a16="http://schemas.microsoft.com/office/drawing/2014/main" id="{C21A99FB-33C4-2D3D-DA51-03B79BD7F932}"/>
              </a:ext>
            </a:extLst>
          </p:cNvPr>
          <p:cNvSpPr txBox="1"/>
          <p:nvPr/>
        </p:nvSpPr>
        <p:spPr>
          <a:xfrm>
            <a:off x="16968990" y="4428352"/>
            <a:ext cx="12499398" cy="6586418"/>
          </a:xfrm>
          <a:prstGeom prst="rect">
            <a:avLst/>
          </a:prstGeom>
          <a:noFill/>
        </p:spPr>
        <p:txBody>
          <a:bodyPr wrap="square" rtlCol="0">
            <a:spAutoFit/>
          </a:bodyPr>
          <a:lstStyle/>
          <a:p>
            <a:pPr algn="just" rtl="1"/>
            <a:r>
              <a:rPr lang="ar-SA" sz="4000" b="1" u="sng" dirty="0">
                <a:solidFill>
                  <a:srgbClr val="0000FF"/>
                </a:solidFill>
                <a:latin typeface="Times New Roman" panose="02020603050405020304" pitchFamily="18" charset="0"/>
                <a:ea typeface="Times New Roman" panose="02020603050405020304" pitchFamily="18" charset="0"/>
                <a:cs typeface="Muna" pitchFamily="2" charset="-78"/>
              </a:rPr>
              <a:t>النص الأصلي:</a:t>
            </a:r>
          </a:p>
          <a:p>
            <a:pPr algn="ctr" rtl="1"/>
            <a:endParaRPr lang="ar-SA" sz="3200" b="1" u="sng" dirty="0">
              <a:solidFill>
                <a:srgbClr val="0000FF"/>
              </a:solidFill>
              <a:latin typeface="Times New Roman" panose="02020603050405020304" pitchFamily="18" charset="0"/>
              <a:ea typeface="Times New Roman" panose="02020603050405020304" pitchFamily="18" charset="0"/>
              <a:cs typeface="Muna" pitchFamily="2" charset="-78"/>
            </a:endParaRPr>
          </a:p>
          <a:p>
            <a:pPr algn="ctr" rtl="1"/>
            <a:r>
              <a:rPr lang="ar-SA" sz="3600" dirty="0">
                <a:effectLst/>
                <a:latin typeface="Times New Roman" panose="02020603050405020304" pitchFamily="18" charset="0"/>
                <a:ea typeface="Times New Roman" panose="02020603050405020304" pitchFamily="18" charset="0"/>
                <a:cs typeface="Muna" pitchFamily="2" charset="-78"/>
              </a:rPr>
              <a:t>منــذ الســابع مــن تشــرين الثانــي اكتوبــر</a:t>
            </a:r>
            <a:r>
              <a:rPr lang="en-KW" sz="3600" dirty="0">
                <a:effectLst/>
                <a:latin typeface="Muna" pitchFamily="2" charset="-78"/>
                <a:ea typeface="Times New Roman" panose="02020603050405020304" pitchFamily="18" charset="0"/>
              </a:rPr>
              <a:t>2023</a:t>
            </a:r>
            <a:r>
              <a:rPr lang="ar-SA" sz="3600" dirty="0">
                <a:effectLst/>
                <a:latin typeface="Times New Roman" panose="02020603050405020304" pitchFamily="18" charset="0"/>
                <a:ea typeface="Times New Roman" panose="02020603050405020304" pitchFamily="18" charset="0"/>
                <a:cs typeface="Muna" pitchFamily="2" charset="-78"/>
              </a:rPr>
              <a:t>، لايزال جيش الاحتلال الإســرائيلي يواصل الإبــادة الجماعيــة بحق الفلسـطينيين، مـن خلال حـرب شـاملة اسـتهدف فيهـا كل مقومـات الحيـاة في قطـاع غـزة، مـا أدّى الى استشـهاد نحـو </a:t>
            </a:r>
            <a:r>
              <a:rPr lang="en-KW" sz="3600" dirty="0">
                <a:effectLst/>
                <a:latin typeface="Muna" pitchFamily="2" charset="-78"/>
                <a:ea typeface="Times New Roman" panose="02020603050405020304" pitchFamily="18" charset="0"/>
              </a:rPr>
              <a:t>34  </a:t>
            </a:r>
            <a:r>
              <a:rPr lang="ar-SA" sz="3600" dirty="0">
                <a:effectLst/>
                <a:latin typeface="Times New Roman" panose="02020603050405020304" pitchFamily="18" charset="0"/>
                <a:ea typeface="Times New Roman" panose="02020603050405020304" pitchFamily="18" charset="0"/>
                <a:cs typeface="Muna" pitchFamily="2" charset="-78"/>
              </a:rPr>
              <a:t>ألف فلسـطيني، ٪</a:t>
            </a:r>
            <a:r>
              <a:rPr lang="en-KW" sz="3600" dirty="0">
                <a:effectLst/>
                <a:latin typeface="Muna" pitchFamily="2" charset="-78"/>
                <a:ea typeface="Times New Roman" panose="02020603050405020304" pitchFamily="18" charset="0"/>
              </a:rPr>
              <a:t>70</a:t>
            </a:r>
            <a:r>
              <a:rPr lang="en-KW" sz="3600" dirty="0">
                <a:effectLst/>
                <a:latin typeface="MinionPro"/>
                <a:ea typeface="Times New Roman" panose="02020603050405020304" pitchFamily="18" charset="0"/>
              </a:rPr>
              <a:t> </a:t>
            </a:r>
            <a:r>
              <a:rPr lang="en-KW" sz="3600" dirty="0">
                <a:effectLst/>
                <a:latin typeface="Muna" pitchFamily="2" charset="-78"/>
                <a:ea typeface="Times New Roman" panose="02020603050405020304" pitchFamily="18" charset="0"/>
              </a:rPr>
              <a:t> </a:t>
            </a:r>
            <a:r>
              <a:rPr lang="ar-SA" sz="3600" dirty="0">
                <a:effectLst/>
                <a:latin typeface="Times New Roman" panose="02020603050405020304" pitchFamily="18" charset="0"/>
                <a:ea typeface="Times New Roman" panose="02020603050405020304" pitchFamily="18" charset="0"/>
                <a:cs typeface="Muna" pitchFamily="2" charset="-78"/>
              </a:rPr>
              <a:t>منهـم مـن الأطفـال والنسـاء، وإصابة مـا يقـارب </a:t>
            </a:r>
            <a:r>
              <a:rPr lang="en-US" sz="3600" dirty="0">
                <a:effectLst/>
                <a:latin typeface="Times New Roman" panose="02020603050405020304" pitchFamily="18" charset="0"/>
                <a:ea typeface="Times New Roman" panose="02020603050405020304" pitchFamily="18" charset="0"/>
                <a:cs typeface="Muna" pitchFamily="2" charset="-78"/>
              </a:rPr>
              <a:t> </a:t>
            </a:r>
            <a:r>
              <a:rPr lang="en-KW" sz="3600" dirty="0">
                <a:effectLst/>
                <a:latin typeface="Muna" pitchFamily="2" charset="-78"/>
                <a:ea typeface="Times New Roman" panose="02020603050405020304" pitchFamily="18" charset="0"/>
              </a:rPr>
              <a:t>76  </a:t>
            </a:r>
            <a:r>
              <a:rPr lang="ar-SA" sz="3600" dirty="0">
                <a:effectLst/>
                <a:latin typeface="Times New Roman" panose="02020603050405020304" pitchFamily="18" charset="0"/>
                <a:ea typeface="Times New Roman" panose="02020603050405020304" pitchFamily="18" charset="0"/>
                <a:cs typeface="Muna" pitchFamily="2" charset="-78"/>
              </a:rPr>
              <a:t>الفـاً، وفقـدان اكثر مـن </a:t>
            </a:r>
            <a:r>
              <a:rPr lang="en-KW" sz="3600" dirty="0">
                <a:effectLst/>
                <a:latin typeface="Muna" pitchFamily="2" charset="-78"/>
                <a:ea typeface="Times New Roman" panose="02020603050405020304" pitchFamily="18" charset="0"/>
              </a:rPr>
              <a:t>7000  </a:t>
            </a:r>
            <a:r>
              <a:rPr lang="ar-SA" sz="3600" dirty="0">
                <a:effectLst/>
                <a:latin typeface="Times New Roman" panose="02020603050405020304" pitchFamily="18" charset="0"/>
                <a:ea typeface="Times New Roman" panose="02020603050405020304" pitchFamily="18" charset="0"/>
                <a:cs typeface="Muna" pitchFamily="2" charset="-78"/>
              </a:rPr>
              <a:t>شـخص، لا يزالون تحـت ركام المنـازل، التـي هّدمـت علـى رؤوس سـاكنيها،  وفي المقابـر الجماعيـة، التـي خلّـــفها الاحتلال في المستشـفيات، التـي هدمهـا مثـل: مستشـفى الشـفاء في غـزة، ومستشـفى ناصـر في خانيونـس، وتـرك مـا يقـارب مـن مليـون ونصـف مـن الأشـخاص نازحـين عاجزيـن وب</a:t>
            </a:r>
            <a:r>
              <a:rPr lang="ar-SA" sz="3600" dirty="0">
                <a:effectLst/>
                <a:latin typeface="Cambria" panose="02040503050406030204" pitchFamily="18" charset="0"/>
                <a:ea typeface="Times New Roman" panose="02020603050405020304" pitchFamily="18" charset="0"/>
                <a:cs typeface="Muna" pitchFamily="2" charset="-78"/>
              </a:rPr>
              <a:t>لا</a:t>
            </a:r>
            <a:r>
              <a:rPr lang="ar-SA" sz="3600" dirty="0">
                <a:effectLst/>
                <a:latin typeface="Times New Roman" panose="02020603050405020304" pitchFamily="18" charset="0"/>
                <a:ea typeface="Times New Roman" panose="02020603050405020304" pitchFamily="18" charset="0"/>
                <a:cs typeface="Muna" pitchFamily="2" charset="-78"/>
              </a:rPr>
              <a:t> مأوى، يواجهـون ظروفـاً قاسـية وغيـر إنسانية. </a:t>
            </a:r>
            <a:endParaRPr lang="en-US" sz="3600" dirty="0">
              <a:effectLst/>
              <a:latin typeface="Times New Roman" panose="02020603050405020304" pitchFamily="18" charset="0"/>
              <a:ea typeface="Times New Roman" panose="02020603050405020304" pitchFamily="18" charset="0"/>
              <a:cs typeface="Muna" pitchFamily="2" charset="-78"/>
            </a:endParaRPr>
          </a:p>
          <a:p>
            <a:endParaRPr lang="en-KW" sz="6600" dirty="0">
              <a:latin typeface="Times New Roman" panose="02020603050405020304" pitchFamily="18" charset="0"/>
              <a:cs typeface="Times New Roman" panose="02020603050405020304" pitchFamily="18" charset="0"/>
            </a:endParaRPr>
          </a:p>
        </p:txBody>
      </p:sp>
      <p:pic>
        <p:nvPicPr>
          <p:cNvPr id="8" name="Picture 7" descr="A close-up of a pattern&#10;&#10;Description automatically generated">
            <a:extLst>
              <a:ext uri="{FF2B5EF4-FFF2-40B4-BE49-F238E27FC236}">
                <a16:creationId xmlns:a16="http://schemas.microsoft.com/office/drawing/2014/main" id="{6B6AE8A7-F2B8-FB78-7216-4A37293084C9}"/>
              </a:ext>
            </a:extLst>
          </p:cNvPr>
          <p:cNvPicPr>
            <a:picLocks noChangeAspect="1"/>
          </p:cNvPicPr>
          <p:nvPr/>
        </p:nvPicPr>
        <p:blipFill>
          <a:blip r:embed="rId2">
            <a:alphaModFix amt="71000"/>
            <a:extLst>
              <a:ext uri="{28A0092B-C50C-407E-A947-70E740481C1C}">
                <a14:useLocalDpi xmlns:a14="http://schemas.microsoft.com/office/drawing/2010/main" val="0"/>
              </a:ext>
            </a:extLst>
          </a:blip>
          <a:stretch>
            <a:fillRect/>
          </a:stretch>
        </p:blipFill>
        <p:spPr>
          <a:xfrm>
            <a:off x="-92257" y="9279792"/>
            <a:ext cx="3554624" cy="9937146"/>
          </a:xfrm>
          <a:prstGeom prst="rect">
            <a:avLst/>
          </a:prstGeom>
          <a:effectLst>
            <a:softEdge rad="76200"/>
          </a:effectLst>
        </p:spPr>
      </p:pic>
      <p:pic>
        <p:nvPicPr>
          <p:cNvPr id="9" name="Picture 16" descr="Handala - Wikipedia">
            <a:extLst>
              <a:ext uri="{FF2B5EF4-FFF2-40B4-BE49-F238E27FC236}">
                <a16:creationId xmlns:a16="http://schemas.microsoft.com/office/drawing/2014/main" id="{4B48E98A-E282-2EB9-3A02-02696BE9086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84635" y="393107"/>
            <a:ext cx="1883753" cy="3142163"/>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FAEE2668-03B3-1E98-EF07-A958AC4397D9}"/>
              </a:ext>
            </a:extLst>
          </p:cNvPr>
          <p:cNvSpPr txBox="1"/>
          <p:nvPr/>
        </p:nvSpPr>
        <p:spPr>
          <a:xfrm>
            <a:off x="18281424" y="10374596"/>
            <a:ext cx="10374501" cy="4721421"/>
          </a:xfrm>
          <a:prstGeom prst="rect">
            <a:avLst/>
          </a:prstGeom>
          <a:noFill/>
        </p:spPr>
        <p:txBody>
          <a:bodyPr wrap="square" rtlCol="0">
            <a:spAutoFit/>
          </a:bodyPr>
          <a:lstStyle/>
          <a:p>
            <a:pPr algn="ctr" rtl="1"/>
            <a:r>
              <a:rPr lang="ar-SA" sz="3600" dirty="0">
                <a:effectLst/>
                <a:latin typeface="Times New Roman" panose="02020603050405020304" pitchFamily="18" charset="0"/>
                <a:ea typeface="Times New Roman" panose="02020603050405020304" pitchFamily="18" charset="0"/>
                <a:cs typeface="Muna" pitchFamily="2" charset="-78"/>
              </a:rPr>
              <a:t>لقـد أحدثت هـذه الحـرب كارثـة إنسانية غيـر مسـبوقة، إذ اسـتهدفت أحداث </a:t>
            </a:r>
            <a:r>
              <a:rPr lang="ar-SA" sz="3600" b="1" dirty="0">
                <a:effectLst/>
                <a:latin typeface="Times New Roman" panose="02020603050405020304" pitchFamily="18" charset="0"/>
                <a:ea typeface="Times New Roman" panose="02020603050405020304" pitchFamily="18" charset="0"/>
                <a:cs typeface="Muna" pitchFamily="2" charset="-78"/>
              </a:rPr>
              <a:t>انهيـار تـام للبنيـة التحتيـة</a:t>
            </a:r>
            <a:r>
              <a:rPr lang="ar-SA" sz="3600" dirty="0">
                <a:effectLst/>
                <a:latin typeface="Times New Roman" panose="02020603050405020304" pitchFamily="18" charset="0"/>
                <a:ea typeface="Times New Roman" panose="02020603050405020304" pitchFamily="18" charset="0"/>
                <a:cs typeface="Muna" pitchFamily="2" charset="-78"/>
              </a:rPr>
              <a:t>، </a:t>
            </a:r>
            <a:r>
              <a:rPr lang="ar-SA" sz="3600" b="1" dirty="0">
                <a:effectLst/>
                <a:latin typeface="Times New Roman" panose="02020603050405020304" pitchFamily="18" charset="0"/>
                <a:ea typeface="Times New Roman" panose="02020603050405020304" pitchFamily="18" charset="0"/>
                <a:cs typeface="Muna" pitchFamily="2" charset="-78"/>
              </a:rPr>
              <a:t>وتدميـر للمسـاكن والمنشآت المدنيـة</a:t>
            </a:r>
            <a:r>
              <a:rPr lang="ar-SA" sz="3600" dirty="0">
                <a:effectLst/>
                <a:latin typeface="Times New Roman" panose="02020603050405020304" pitchFamily="18" charset="0"/>
                <a:ea typeface="Times New Roman" panose="02020603050405020304" pitchFamily="18" charset="0"/>
                <a:cs typeface="Muna" pitchFamily="2" charset="-78"/>
              </a:rPr>
              <a:t>، ودخلـت المنظومـة الصحيـة، بمكوناتهـا الماديـة والبشـرية، ضمـن الاسـتهداف المباشـر لهـذه الحـرب، فقـد بـدا واضحـاً منـذ اللحظـات الأولـى أن الحـرب علـى المنظومـة الصحيــة جـزءٌ مـن اسـتراتيجية الحـرب، التـي تشنّـــها إسرائيل علـى غـزة، وإن المنشآت الطبيـة، مـن مشـافٍ، ومرافـق رعايـة أولية، وكـوادر طبيـة، أضحـت هدفـاً مـن أهدافها. </a:t>
            </a:r>
            <a:endParaRPr lang="en-US" sz="3600" dirty="0">
              <a:effectLst/>
              <a:latin typeface="Times New Roman" panose="02020603050405020304" pitchFamily="18" charset="0"/>
              <a:ea typeface="Times New Roman" panose="02020603050405020304" pitchFamily="18" charset="0"/>
              <a:cs typeface="Muna" pitchFamily="2" charset="-78"/>
            </a:endParaRPr>
          </a:p>
          <a:p>
            <a:endParaRPr lang="en-KW" dirty="0"/>
          </a:p>
        </p:txBody>
      </p:sp>
      <p:sp>
        <p:nvSpPr>
          <p:cNvPr id="15" name="TextBox 14">
            <a:extLst>
              <a:ext uri="{FF2B5EF4-FFF2-40B4-BE49-F238E27FC236}">
                <a16:creationId xmlns:a16="http://schemas.microsoft.com/office/drawing/2014/main" id="{DBF60F6F-5BD2-2D01-7EF9-EFAFCA5AAC86}"/>
              </a:ext>
            </a:extLst>
          </p:cNvPr>
          <p:cNvSpPr txBox="1"/>
          <p:nvPr/>
        </p:nvSpPr>
        <p:spPr>
          <a:xfrm flipH="1">
            <a:off x="17910208" y="15515044"/>
            <a:ext cx="11116934" cy="5632311"/>
          </a:xfrm>
          <a:prstGeom prst="rect">
            <a:avLst/>
          </a:prstGeom>
          <a:noFill/>
        </p:spPr>
        <p:txBody>
          <a:bodyPr wrap="square" rtlCol="0">
            <a:spAutoFit/>
          </a:bodyPr>
          <a:lstStyle/>
          <a:p>
            <a:pPr algn="ctr" rtl="1"/>
            <a:r>
              <a:rPr lang="ar-SA" sz="3600" dirty="0">
                <a:effectLst/>
                <a:latin typeface="Times New Roman" panose="02020603050405020304" pitchFamily="18" charset="0"/>
                <a:ea typeface="Times New Roman" panose="02020603050405020304" pitchFamily="18" charset="0"/>
                <a:cs typeface="Muna" pitchFamily="2" charset="-78"/>
              </a:rPr>
              <a:t>لقـد عمـدت قـوات الاحتلال، ومنـذ الأيـام الأولـى للحـرب علـى غـزة الى </a:t>
            </a:r>
            <a:r>
              <a:rPr lang="ar-SA" sz="3600" b="1" dirty="0">
                <a:effectLst/>
                <a:latin typeface="Times New Roman" panose="02020603050405020304" pitchFamily="18" charset="0"/>
                <a:ea typeface="Times New Roman" panose="02020603050405020304" pitchFamily="18" charset="0"/>
                <a:cs typeface="Muna" pitchFamily="2" charset="-78"/>
              </a:rPr>
              <a:t>اسـتهداف المنظومـة الصحيـة</a:t>
            </a:r>
            <a:r>
              <a:rPr lang="ar-SA" sz="3600" dirty="0">
                <a:effectLst/>
                <a:latin typeface="Times New Roman" panose="02020603050405020304" pitchFamily="18" charset="0"/>
                <a:ea typeface="Times New Roman" panose="02020603050405020304" pitchFamily="18" charset="0"/>
                <a:cs typeface="Muna" pitchFamily="2" charset="-78"/>
              </a:rPr>
              <a:t>، حيـث بدأت بإخراج المستشـفيات، والمراكـز الصحيـة الموجـودة في شــمال غــزة ومحافظــة غــزة عــن الخدمــة، مــن خــال الاســتهداف المباشــر للمستشــفيات، وتهديــد الأطبــاء، والطلــب المتكرر لإخــلاء المستشــفيات، وهــذا ما حدث فعلّيــاً مــن خلال تدميــر المستشــفيات في شــمال غــزة، ومدينــة غــزة كافــــًة، حيـث كان آخرهـا التدميـر الشـامل لمستشـفى الشـفاء في آذار مـارس</a:t>
            </a:r>
            <a:r>
              <a:rPr lang="en-KW" sz="3600" dirty="0">
                <a:effectLst/>
                <a:latin typeface="Muna" pitchFamily="2" charset="-78"/>
                <a:ea typeface="Times New Roman" panose="02020603050405020304" pitchFamily="18" charset="0"/>
              </a:rPr>
              <a:t>202</a:t>
            </a:r>
            <a:r>
              <a:rPr lang="en-US" sz="3600" dirty="0">
                <a:effectLst/>
                <a:latin typeface="Muna" pitchFamily="2" charset="-78"/>
                <a:ea typeface="Times New Roman" panose="02020603050405020304" pitchFamily="18" charset="0"/>
              </a:rPr>
              <a:t>4  </a:t>
            </a:r>
            <a:r>
              <a:rPr lang="ar-SA" sz="3600" dirty="0">
                <a:effectLst/>
                <a:latin typeface="Times New Roman" panose="02020603050405020304" pitchFamily="18" charset="0"/>
                <a:ea typeface="Times New Roman" panose="02020603050405020304" pitchFamily="18" charset="0"/>
                <a:cs typeface="Muna" pitchFamily="2" charset="-78"/>
              </a:rPr>
              <a:t>وتبيـــن تقاريـر وزارة الصحـة الفلسـطينية أ</a:t>
            </a:r>
            <a:r>
              <a:rPr lang="ar-SA" sz="3600" dirty="0">
                <a:effectLst/>
                <a:latin typeface="Cambria" panose="02040503050406030204" pitchFamily="18" charset="0"/>
                <a:ea typeface="Times New Roman" panose="02020603050405020304" pitchFamily="18" charset="0"/>
                <a:cs typeface="Muna" pitchFamily="2" charset="-78"/>
              </a:rPr>
              <a:t>ن</a:t>
            </a:r>
            <a:r>
              <a:rPr lang="en-KW" sz="3600" dirty="0">
                <a:effectLst/>
                <a:latin typeface="Muna" pitchFamily="2" charset="-78"/>
                <a:ea typeface="Times New Roman" panose="02020603050405020304" pitchFamily="18" charset="0"/>
              </a:rPr>
              <a:t>3</a:t>
            </a:r>
            <a:r>
              <a:rPr lang="en-US" sz="3600" dirty="0">
                <a:effectLst/>
                <a:latin typeface="Muna" pitchFamily="2" charset="-78"/>
                <a:ea typeface="Times New Roman" panose="02020603050405020304" pitchFamily="18" charset="0"/>
              </a:rPr>
              <a:t>2  </a:t>
            </a:r>
            <a:r>
              <a:rPr lang="ar-SA" sz="3600" dirty="0">
                <a:effectLst/>
                <a:latin typeface="Times New Roman" panose="02020603050405020304" pitchFamily="18" charset="0"/>
                <a:ea typeface="Times New Roman" panose="02020603050405020304" pitchFamily="18" charset="0"/>
                <a:cs typeface="Muna" pitchFamily="2" charset="-78"/>
              </a:rPr>
              <a:t>مستشـفى، مـن أصـل </a:t>
            </a:r>
            <a:r>
              <a:rPr lang="en-KW" sz="3600" dirty="0">
                <a:effectLst/>
                <a:latin typeface="Muna" pitchFamily="2" charset="-78"/>
                <a:ea typeface="Times New Roman" panose="02020603050405020304" pitchFamily="18" charset="0"/>
              </a:rPr>
              <a:t>36 </a:t>
            </a:r>
            <a:r>
              <a:rPr lang="ar-SA" sz="3600" dirty="0">
                <a:effectLst/>
                <a:latin typeface="Times New Roman" panose="02020603050405020304" pitchFamily="18" charset="0"/>
                <a:ea typeface="Times New Roman" panose="02020603050405020304" pitchFamily="18" charset="0"/>
                <a:cs typeface="Muna" pitchFamily="2" charset="-78"/>
              </a:rPr>
              <a:t>أخرجـت عـن الخدمـة بشـكل كامـل، أو شـبه كامـل، إضافـة الى مـا يقـارب </a:t>
            </a:r>
            <a:r>
              <a:rPr lang="en-KW" sz="3600" dirty="0">
                <a:effectLst/>
                <a:latin typeface="Muna" pitchFamily="2" charset="-78"/>
                <a:ea typeface="Times New Roman" panose="02020603050405020304" pitchFamily="18" charset="0"/>
              </a:rPr>
              <a:t>15</a:t>
            </a:r>
            <a:r>
              <a:rPr lang="en-US" sz="3600" dirty="0">
                <a:effectLst/>
                <a:latin typeface="Muna" pitchFamily="2" charset="-78"/>
                <a:ea typeface="Times New Roman" panose="02020603050405020304" pitchFamily="18" charset="0"/>
              </a:rPr>
              <a:t>5 </a:t>
            </a:r>
            <a:r>
              <a:rPr lang="ar-SA" sz="3600" dirty="0">
                <a:effectLst/>
                <a:latin typeface="Times New Roman" panose="02020603050405020304" pitchFamily="18" charset="0"/>
                <a:ea typeface="Times New Roman" panose="02020603050405020304" pitchFamily="18" charset="0"/>
                <a:cs typeface="Muna" pitchFamily="2" charset="-78"/>
              </a:rPr>
              <a:t>مركـزاً صحيـاً في محافظـات قطـاع غـزة كافة.</a:t>
            </a:r>
            <a:endParaRPr lang="en-KW" sz="3600" dirty="0">
              <a:effectLst/>
              <a:latin typeface="Times New Roman" panose="02020603050405020304" pitchFamily="18" charset="0"/>
              <a:ea typeface="Calibri" panose="020F0502020204030204" pitchFamily="34" charset="0"/>
            </a:endParaRPr>
          </a:p>
          <a:p>
            <a:pPr marL="0" algn="r" defTabSz="2479578" rtl="1" eaLnBrk="1" latinLnBrk="0" hangingPunct="1"/>
            <a:endParaRPr lang="en-KW" sz="3600" dirty="0"/>
          </a:p>
        </p:txBody>
      </p:sp>
      <p:sp>
        <p:nvSpPr>
          <p:cNvPr id="17" name="TextBox 16">
            <a:extLst>
              <a:ext uri="{FF2B5EF4-FFF2-40B4-BE49-F238E27FC236}">
                <a16:creationId xmlns:a16="http://schemas.microsoft.com/office/drawing/2014/main" id="{0DF67061-9399-8DD2-CE3C-605BB089D579}"/>
              </a:ext>
            </a:extLst>
          </p:cNvPr>
          <p:cNvSpPr txBox="1"/>
          <p:nvPr/>
        </p:nvSpPr>
        <p:spPr>
          <a:xfrm>
            <a:off x="4247728" y="10465454"/>
            <a:ext cx="10165021" cy="4539704"/>
          </a:xfrm>
          <a:prstGeom prst="rect">
            <a:avLst/>
          </a:prstGeom>
          <a:noFill/>
        </p:spPr>
        <p:txBody>
          <a:bodyPr wrap="square" rtlCol="0">
            <a:spAutoFit/>
          </a:bodyPr>
          <a:lstStyle/>
          <a:p>
            <a:pPr algn="ctr"/>
            <a:r>
              <a:rPr lang="en-US" sz="2900" b="1" kern="0" dirty="0">
                <a:effectLst/>
                <a:latin typeface="Times New Roman" panose="02020603050405020304" pitchFamily="18" charset="0"/>
                <a:ea typeface="Calibri" panose="020F0502020204030204" pitchFamily="34" charset="0"/>
              </a:rPr>
              <a:t>This war has caused an unexpected humanitarian crisis as it caused a complete collapse of the infrastructure and destruction of buildings and civil facilities. The health system, with its material and human components, has also been directly targeted by this war. It has been clear since the beginning that the war on the health system has been a part of the strategy that Israel is launching on Gaza and that the medical facilities, including hospitals, primary care facilities and medical staff have become one of their targets.</a:t>
            </a:r>
            <a:endParaRPr lang="ar-SA" sz="2900" b="1" kern="0" dirty="0">
              <a:effectLst/>
              <a:latin typeface="Times New Roman" panose="02020603050405020304" pitchFamily="18" charset="0"/>
              <a:ea typeface="Calibri" panose="020F0502020204030204" pitchFamily="34" charset="0"/>
            </a:endParaRPr>
          </a:p>
          <a:p>
            <a:pPr marL="0" algn="l" defTabSz="2479578" eaLnBrk="1" latinLnBrk="0" hangingPunct="1"/>
            <a:endParaRPr lang="en-KW" sz="2800" dirty="0"/>
          </a:p>
        </p:txBody>
      </p:sp>
      <p:sp>
        <p:nvSpPr>
          <p:cNvPr id="18" name="TextBox 17">
            <a:extLst>
              <a:ext uri="{FF2B5EF4-FFF2-40B4-BE49-F238E27FC236}">
                <a16:creationId xmlns:a16="http://schemas.microsoft.com/office/drawing/2014/main" id="{0CCE02B5-858E-E081-F13B-EFA397095F78}"/>
              </a:ext>
            </a:extLst>
          </p:cNvPr>
          <p:cNvSpPr txBox="1"/>
          <p:nvPr/>
        </p:nvSpPr>
        <p:spPr>
          <a:xfrm>
            <a:off x="3806947" y="15515044"/>
            <a:ext cx="12588240" cy="4555093"/>
          </a:xfrm>
          <a:prstGeom prst="rect">
            <a:avLst/>
          </a:prstGeom>
          <a:noFill/>
        </p:spPr>
        <p:txBody>
          <a:bodyPr wrap="square" rtlCol="0">
            <a:spAutoFit/>
          </a:bodyPr>
          <a:lstStyle/>
          <a:p>
            <a:pPr algn="ctr"/>
            <a:r>
              <a:rPr lang="en-US" sz="2900" b="1" kern="0" dirty="0">
                <a:effectLst/>
                <a:latin typeface="Times New Roman" panose="02020603050405020304" pitchFamily="18" charset="0"/>
                <a:ea typeface="Calibri" panose="020F0502020204030204" pitchFamily="34" charset="0"/>
              </a:rPr>
              <a:t>The Occupation Forces has deliberately targeted the health system since the beginning of the war on Gaza, where it caused the hospitals and health facilities in northern Gaza and Gaza governate to go out of service by directly targeting them, threatening doctors, and constantly ordering to evacuate the hospitals. That is actually what happened through the destruction of the hospitals in northern Gaza and the whole city of Gaza, as it ended with the complete destruction of Al-Shifa hospital in March of 2024. Reports of the Palestinian Ministry of Health show that 32 out of 36 hospitals have gone either completely or almost out of service, as well as 155 medical facilities in all governates of Gaza</a:t>
            </a:r>
            <a:r>
              <a:rPr lang="en-US" sz="2800" b="1" kern="0" dirty="0">
                <a:effectLst/>
                <a:latin typeface="Times New Roman" panose="02020603050405020304" pitchFamily="18" charset="0"/>
                <a:ea typeface="Calibri" panose="020F0502020204030204" pitchFamily="34" charset="0"/>
              </a:rPr>
              <a:t>.</a:t>
            </a:r>
            <a:endParaRPr lang="en-KW" sz="2800" b="1" dirty="0"/>
          </a:p>
        </p:txBody>
      </p:sp>
      <p:cxnSp>
        <p:nvCxnSpPr>
          <p:cNvPr id="20" name="Straight Connector 19">
            <a:extLst>
              <a:ext uri="{FF2B5EF4-FFF2-40B4-BE49-F238E27FC236}">
                <a16:creationId xmlns:a16="http://schemas.microsoft.com/office/drawing/2014/main" id="{C67DE1EF-4F68-9E4E-E7B6-E14CC4777921}"/>
              </a:ext>
            </a:extLst>
          </p:cNvPr>
          <p:cNvCxnSpPr>
            <a:cxnSpLocks/>
          </p:cNvCxnSpPr>
          <p:nvPr/>
        </p:nvCxnSpPr>
        <p:spPr>
          <a:xfrm flipH="1">
            <a:off x="4622907" y="10254798"/>
            <a:ext cx="8152327"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E95DF9B9-7B4E-37B0-AC88-6F35925BE9E7}"/>
              </a:ext>
            </a:extLst>
          </p:cNvPr>
          <p:cNvCxnSpPr>
            <a:cxnSpLocks/>
          </p:cNvCxnSpPr>
          <p:nvPr/>
        </p:nvCxnSpPr>
        <p:spPr>
          <a:xfrm flipH="1">
            <a:off x="4622908" y="14953690"/>
            <a:ext cx="8152327" cy="0"/>
          </a:xfrm>
          <a:prstGeom prst="line">
            <a:avLst/>
          </a:prstGeom>
          <a:ln w="19050">
            <a:solidFill>
              <a:schemeClr val="accent6"/>
            </a:solidFill>
          </a:ln>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DB88E23A-88FC-6335-ABDA-912DC4ACEA33}"/>
              </a:ext>
            </a:extLst>
          </p:cNvPr>
          <p:cNvCxnSpPr>
            <a:cxnSpLocks/>
          </p:cNvCxnSpPr>
          <p:nvPr/>
        </p:nvCxnSpPr>
        <p:spPr>
          <a:xfrm flipH="1">
            <a:off x="19992791" y="10229751"/>
            <a:ext cx="8152327"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FBD5C437-71B0-1CCF-5C19-170ACE0D6338}"/>
              </a:ext>
            </a:extLst>
          </p:cNvPr>
          <p:cNvCxnSpPr>
            <a:cxnSpLocks/>
          </p:cNvCxnSpPr>
          <p:nvPr/>
        </p:nvCxnSpPr>
        <p:spPr>
          <a:xfrm flipH="1">
            <a:off x="19836773" y="14921761"/>
            <a:ext cx="8152327" cy="0"/>
          </a:xfrm>
          <a:prstGeom prst="line">
            <a:avLst/>
          </a:prstGeom>
          <a:ln w="19050">
            <a:solidFill>
              <a:schemeClr val="accent6"/>
            </a:solidFill>
          </a:ln>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1826F356-4C0C-4062-4184-93FE17B89CF7}"/>
              </a:ext>
            </a:extLst>
          </p:cNvPr>
          <p:cNvCxnSpPr>
            <a:cxnSpLocks/>
          </p:cNvCxnSpPr>
          <p:nvPr/>
        </p:nvCxnSpPr>
        <p:spPr>
          <a:xfrm flipV="1">
            <a:off x="16739767" y="8226773"/>
            <a:ext cx="0" cy="6685200"/>
          </a:xfrm>
          <a:prstGeom prst="line">
            <a:avLst/>
          </a:prstGeom>
          <a:ln w="19050">
            <a:solidFill>
              <a:srgbClr val="C00000"/>
            </a:solidFill>
          </a:ln>
        </p:spPr>
        <p:style>
          <a:lnRef idx="1">
            <a:schemeClr val="dk1"/>
          </a:lnRef>
          <a:fillRef idx="0">
            <a:schemeClr val="dk1"/>
          </a:fillRef>
          <a:effectRef idx="0">
            <a:schemeClr val="dk1"/>
          </a:effectRef>
          <a:fontRef idx="minor">
            <a:schemeClr val="tx1"/>
          </a:fontRef>
        </p:style>
      </p:cxnSp>
      <p:sp>
        <p:nvSpPr>
          <p:cNvPr id="4" name="TextBox 3"/>
          <p:cNvSpPr txBox="1"/>
          <p:nvPr/>
        </p:nvSpPr>
        <p:spPr>
          <a:xfrm>
            <a:off x="3515713" y="393107"/>
            <a:ext cx="23732837" cy="4524315"/>
          </a:xfrm>
          <a:prstGeom prst="rect">
            <a:avLst/>
          </a:prstGeom>
          <a:noFill/>
        </p:spPr>
        <p:txBody>
          <a:bodyPr wrap="square" rtlCol="0">
            <a:spAutoFit/>
          </a:bodyPr>
          <a:lstStyle/>
          <a:p>
            <a:pPr algn="ctr"/>
            <a:r>
              <a:rPr lang="ar-SA" sz="7200" b="1" dirty="0">
                <a:ln w="22225">
                  <a:noFill/>
                  <a:prstDash val="solid"/>
                </a:ln>
                <a:solidFill>
                  <a:srgbClr val="1111BF"/>
                </a:solidFill>
                <a:effectLst>
                  <a:outerShdw blurRad="50800" dist="38100" dir="2700000" algn="tl" rotWithShape="0">
                    <a:prstClr val="black">
                      <a:alpha val="40000"/>
                    </a:prstClr>
                  </a:outerShdw>
                </a:effectLst>
                <a:latin typeface="Calisto MT" panose="02040603050505030304" pitchFamily="18" charset="0"/>
              </a:rPr>
              <a:t>"</a:t>
            </a:r>
            <a:r>
              <a:rPr lang="en-US" sz="7200" b="1" dirty="0">
                <a:ln w="22225">
                  <a:noFill/>
                  <a:prstDash val="solid"/>
                </a:ln>
                <a:solidFill>
                  <a:srgbClr val="1111BF"/>
                </a:solidFill>
                <a:effectLst>
                  <a:outerShdw blurRad="50800" dist="38100" dir="2700000" algn="tl" rotWithShape="0">
                    <a:prstClr val="black">
                      <a:alpha val="40000"/>
                    </a:prstClr>
                  </a:outerShdw>
                </a:effectLst>
                <a:latin typeface="Calisto MT" panose="02040603050505030304" pitchFamily="18" charset="0"/>
              </a:rPr>
              <a:t>Role of Ministry of Health</a:t>
            </a:r>
            <a:r>
              <a:rPr lang="ar-SA" sz="7200" b="1" dirty="0">
                <a:ln w="22225">
                  <a:noFill/>
                  <a:prstDash val="solid"/>
                </a:ln>
                <a:solidFill>
                  <a:srgbClr val="1111BF"/>
                </a:solidFill>
                <a:effectLst>
                  <a:outerShdw blurRad="50800" dist="38100" dir="2700000" algn="tl" rotWithShape="0">
                    <a:prstClr val="black">
                      <a:alpha val="40000"/>
                    </a:prstClr>
                  </a:outerShdw>
                </a:effectLst>
                <a:latin typeface="Calisto MT" panose="02040603050505030304" pitchFamily="18" charset="0"/>
              </a:rPr>
              <a:t> </a:t>
            </a:r>
            <a:r>
              <a:rPr lang="en-US" sz="7200" b="1" dirty="0">
                <a:ln w="22225">
                  <a:noFill/>
                  <a:prstDash val="solid"/>
                </a:ln>
                <a:solidFill>
                  <a:srgbClr val="1111BF"/>
                </a:solidFill>
                <a:effectLst>
                  <a:outerShdw blurRad="50800" dist="38100" dir="2700000" algn="tl" rotWithShape="0">
                    <a:prstClr val="black">
                      <a:alpha val="40000"/>
                    </a:prstClr>
                  </a:outerShdw>
                </a:effectLst>
                <a:latin typeface="Calisto MT" panose="02040603050505030304" pitchFamily="18" charset="0"/>
              </a:rPr>
              <a:t>in</a:t>
            </a:r>
          </a:p>
          <a:p>
            <a:pPr algn="ctr"/>
            <a:r>
              <a:rPr lang="en-US" sz="7200" b="1" dirty="0">
                <a:ln w="22225">
                  <a:noFill/>
                  <a:prstDash val="solid"/>
                </a:ln>
                <a:solidFill>
                  <a:srgbClr val="1111BF"/>
                </a:solidFill>
                <a:effectLst>
                  <a:outerShdw blurRad="50800" dist="38100" dir="2700000" algn="tl" rotWithShape="0">
                    <a:prstClr val="black">
                      <a:alpha val="40000"/>
                    </a:prstClr>
                  </a:outerShdw>
                </a:effectLst>
                <a:latin typeface="Calisto MT" panose="02040603050505030304" pitchFamily="18" charset="0"/>
              </a:rPr>
              <a:t>Transferring Patients in Gaza Abroad</a:t>
            </a:r>
            <a:r>
              <a:rPr lang="ar-SA" sz="7200" b="1" dirty="0">
                <a:ln w="22225">
                  <a:noFill/>
                  <a:prstDash val="solid"/>
                </a:ln>
                <a:solidFill>
                  <a:srgbClr val="1111BF"/>
                </a:solidFill>
                <a:effectLst>
                  <a:outerShdw blurRad="50800" dist="38100" dir="2700000" algn="tl" rotWithShape="0">
                    <a:prstClr val="black">
                      <a:alpha val="40000"/>
                    </a:prstClr>
                  </a:outerShdw>
                </a:effectLst>
                <a:latin typeface="Calisto MT" panose="02040603050505030304" pitchFamily="18" charset="0"/>
              </a:rPr>
              <a:t>"</a:t>
            </a:r>
            <a:endParaRPr lang="en-GB" sz="7200" b="1" dirty="0">
              <a:ln w="22225">
                <a:noFill/>
                <a:prstDash val="solid"/>
              </a:ln>
              <a:solidFill>
                <a:srgbClr val="1111BF"/>
              </a:solidFill>
              <a:effectLst>
                <a:outerShdw blurRad="50800" dist="38100" dir="2700000" algn="tl" rotWithShape="0">
                  <a:prstClr val="black">
                    <a:alpha val="40000"/>
                  </a:prstClr>
                </a:outerShdw>
              </a:effectLst>
              <a:latin typeface="Calisto MT" panose="02040603050505030304" pitchFamily="18" charset="0"/>
            </a:endParaRPr>
          </a:p>
          <a:p>
            <a:pPr algn="ctr"/>
            <a:r>
              <a:rPr lang="ar-SA" sz="7200" b="1" dirty="0">
                <a:ln w="22225">
                  <a:noFill/>
                  <a:prstDash val="solid"/>
                </a:ln>
                <a:solidFill>
                  <a:srgbClr val="1111BF"/>
                </a:solidFill>
                <a:effectLst>
                  <a:outerShdw blurRad="50800" dist="38100" dir="2700000" algn="tl" rotWithShape="0">
                    <a:prstClr val="black">
                      <a:alpha val="40000"/>
                    </a:prstClr>
                  </a:outerShdw>
                </a:effectLst>
                <a:latin typeface="Calisto MT" panose="02040603050505030304" pitchFamily="18" charset="0"/>
              </a:rPr>
              <a:t>دور وزارة الصحة لتحويل جرحى غزة للعلاج في الخارج</a:t>
            </a:r>
          </a:p>
          <a:p>
            <a:pPr algn="ctr"/>
            <a:r>
              <a:rPr lang="en-GB" sz="7200" b="1" dirty="0">
                <a:ln w="22225">
                  <a:noFill/>
                  <a:prstDash val="solid"/>
                </a:ln>
                <a:solidFill>
                  <a:srgbClr val="1111BF"/>
                </a:solidFill>
                <a:effectLst>
                  <a:outerShdw blurRad="50800" dist="38100" dir="2700000" algn="tl" rotWithShape="0">
                    <a:prstClr val="black">
                      <a:alpha val="40000"/>
                    </a:prstClr>
                  </a:outerShdw>
                </a:effectLst>
                <a:latin typeface="Calisto MT" panose="02040603050505030304" pitchFamily="18" charset="0"/>
              </a:rPr>
              <a:t>Nawar Alhussaini </a:t>
            </a:r>
            <a:endParaRPr lang="en-GB" sz="4000" b="1" dirty="0">
              <a:solidFill>
                <a:srgbClr val="1111BF"/>
              </a:solidFill>
              <a:effectLst>
                <a:outerShdw blurRad="50800" dist="38100" dir="2700000" algn="tl" rotWithShape="0">
                  <a:srgbClr val="002060">
                    <a:alpha val="40000"/>
                  </a:srgbClr>
                </a:outerShdw>
              </a:effectLst>
              <a:latin typeface="Calisto MT" panose="02040603050505030304" pitchFamily="18" charset="0"/>
            </a:endParaRPr>
          </a:p>
        </p:txBody>
      </p:sp>
    </p:spTree>
    <p:extLst>
      <p:ext uri="{BB962C8B-B14F-4D97-AF65-F5344CB8AC3E}">
        <p14:creationId xmlns:p14="http://schemas.microsoft.com/office/powerpoint/2010/main" val="15631719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2177</TotalTime>
  <Words>678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Calibri</vt:lpstr>
      <vt:lpstr>Calibri Light</vt:lpstr>
      <vt:lpstr>Calisto MT</vt:lpstr>
      <vt:lpstr>Cambria</vt:lpstr>
      <vt:lpstr>MinionPro</vt:lpstr>
      <vt:lpstr>Muna</vt:lpstr>
      <vt:lpstr>Times New Roman</vt:lpstr>
      <vt:lpstr>Office Theme</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Dana Abdulla Bushalaibi</cp:lastModifiedBy>
  <cp:revision>59</cp:revision>
  <dcterms:created xsi:type="dcterms:W3CDTF">2014-04-16T13:15:58Z</dcterms:created>
  <dcterms:modified xsi:type="dcterms:W3CDTF">2026-04-22T11:05:50Z</dcterms:modified>
</cp:coreProperties>
</file>